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60" r:id="rId4"/>
    <p:sldId id="259" r:id="rId5"/>
    <p:sldId id="276" r:id="rId6"/>
    <p:sldId id="263" r:id="rId7"/>
    <p:sldId id="277" r:id="rId8"/>
    <p:sldId id="278" r:id="rId9"/>
    <p:sldId id="280" r:id="rId10"/>
    <p:sldId id="281" r:id="rId11"/>
    <p:sldId id="282" r:id="rId12"/>
    <p:sldId id="279" r:id="rId13"/>
    <p:sldId id="257" r:id="rId1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0D01"/>
    <a:srgbClr val="321800"/>
    <a:srgbClr val="3B1C03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74520" autoAdjust="0"/>
  </p:normalViewPr>
  <p:slideViewPr>
    <p:cSldViewPr>
      <p:cViewPr varScale="1">
        <p:scale>
          <a:sx n="55" d="100"/>
          <a:sy n="55" d="100"/>
        </p:scale>
        <p:origin x="-1932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1DFF5-7005-4FE8-8481-9A0866E446A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B652A-9059-455F-98CC-F16820281D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012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53106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2304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2304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2304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aseline="0" dirty="0" smtClean="0"/>
              <a:t>Dans la mouvance de l’effet de mode des escape </a:t>
            </a:r>
            <a:r>
              <a:rPr lang="fr-FR" baseline="0" dirty="0" err="1" smtClean="0"/>
              <a:t>games</a:t>
            </a:r>
            <a:r>
              <a:rPr lang="fr-FR" baseline="0" dirty="0" smtClean="0"/>
              <a:t> pédagogiques comme peut en témoigner le site S’CAPE qui recense des réalisations et propose un œil expert sur la mécanique des jeux d’évasion. 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101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Présentation de l’escape </a:t>
            </a:r>
            <a:r>
              <a:rPr lang="fr-FR" dirty="0" err="1" smtClean="0"/>
              <a:t>game</a:t>
            </a:r>
            <a:r>
              <a:rPr lang="fr-FR" dirty="0" smtClean="0"/>
              <a:t> que vous venez de vivre</a:t>
            </a:r>
            <a:r>
              <a:rPr lang="fr-FR" baseline="0" dirty="0" smtClean="0"/>
              <a:t> avec une mise en parallèle des 20 conseils de S’CAPE pour la réalisation d’un escape </a:t>
            </a:r>
            <a:r>
              <a:rPr lang="fr-FR" baseline="0" dirty="0" err="1" smtClean="0"/>
              <a:t>game</a:t>
            </a:r>
            <a:r>
              <a:rPr lang="fr-FR" baseline="0" dirty="0" smtClean="0"/>
              <a:t>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2469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9632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1023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1023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230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230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2304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B652A-9059-455F-98CC-F16820281DB7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230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2062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1842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8025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9915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550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7613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076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3543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4221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8087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6975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2BA5E-D0D4-4775-8732-83282B9517B7}" type="datetimeFigureOut">
              <a:rPr lang="fr-FR" smtClean="0"/>
              <a:t>21/02/2019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55814-F61E-4024-A8CD-3F4299844A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753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8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41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hyperlink" Target="https://twitter.com/ScapEdu" TargetMode="External"/><Relationship Id="rId4" Type="http://schemas.openxmlformats.org/officeDocument/2006/relationships/hyperlink" Target="http://scape.enepe.fr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8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827584" y="7071791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ESCAPE GAME PÉDAGOGIQUE 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C:\Users\dane\Documents\SCAPE\epub\vitruve_2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626" y="476672"/>
            <a:ext cx="3400772" cy="3400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ane\Documents\SCAPE\epub\logo-scape-gris-01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5000"/>
                    </a14:imgEffect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923" y="5609901"/>
            <a:ext cx="3419475" cy="10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152576"/>
            <a:ext cx="807720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C:\Users\dane\Documents\SCAPE\epub\tache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8334" y="-1546754"/>
            <a:ext cx="7863276" cy="1029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59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3" descr="C:\Users\dane\Documents\SCAPE\epub\braille\Diapositive17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6241">
            <a:off x="2179108" y="644461"/>
            <a:ext cx="3191551" cy="461001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" descr="RÃ©sultat de recherche d'images pour &quot;miroir poche&quot;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0200" y1="72600" x2="50200" y2="7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808" y="1556792"/>
            <a:ext cx="3186774" cy="31867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9552" y="489889"/>
            <a:ext cx="4046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ÉCRITURE SPÉCULAIRE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5033816"/>
            <a:ext cx="3660161" cy="1552179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755" y="2564904"/>
            <a:ext cx="3611939" cy="153173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64" y="5033816"/>
            <a:ext cx="3660160" cy="1552179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136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489889"/>
            <a:ext cx="4046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CONCENTRX</a:t>
            </a:r>
          </a:p>
        </p:txBody>
      </p:sp>
      <p:pic>
        <p:nvPicPr>
          <p:cNvPr id="8" name="Picture 17" descr="C:\Users\dane\Documents\SCAPE\epub\20190127_235451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5" b="98996" l="19729" r="77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40" r="22248"/>
          <a:stretch/>
        </p:blipFill>
        <p:spPr bwMode="auto">
          <a:xfrm rot="3504412">
            <a:off x="1470235" y="1609822"/>
            <a:ext cx="3401866" cy="3298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e 8"/>
          <p:cNvGrpSpPr/>
          <p:nvPr/>
        </p:nvGrpSpPr>
        <p:grpSpPr>
          <a:xfrm rot="20355222">
            <a:off x="3890978" y="847693"/>
            <a:ext cx="3888352" cy="5499932"/>
            <a:chOff x="15337829" y="4688178"/>
            <a:chExt cx="1828738" cy="2586683"/>
          </a:xfrm>
        </p:grpSpPr>
        <p:pic>
          <p:nvPicPr>
            <p:cNvPr id="10" name="Picture 19" descr="RÃ©sultat de recherche d'images pour &quot;smartphone&quot;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37829" y="4688178"/>
              <a:ext cx="1828738" cy="258668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ZoneTexte 13"/>
            <p:cNvSpPr txBox="1"/>
            <p:nvPr/>
          </p:nvSpPr>
          <p:spPr>
            <a:xfrm>
              <a:off x="15733706" y="5594120"/>
              <a:ext cx="1036984" cy="434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AutoNum type="alphaUcPeriod"/>
              </a:pPr>
              <a:r>
                <a:rPr lang="fr-FR" dirty="0" smtClean="0">
                  <a:solidFill>
                    <a:schemeClr val="accent6">
                      <a:lumMod val="50000"/>
                    </a:schemeClr>
                  </a:solidFill>
                </a:rPr>
                <a:t>Musée Orsay</a:t>
              </a:r>
            </a:p>
            <a:p>
              <a:pPr marL="228600" indent="-228600">
                <a:buAutoNum type="alphaUcPeriod"/>
              </a:pPr>
              <a:r>
                <a:rPr lang="fr-FR" dirty="0" smtClean="0">
                  <a:solidFill>
                    <a:schemeClr val="accent6">
                      <a:lumMod val="50000"/>
                    </a:schemeClr>
                  </a:solidFill>
                </a:rPr>
                <a:t>Louvre</a:t>
              </a:r>
            </a:p>
            <a:p>
              <a:pPr marL="228600" indent="-228600">
                <a:buAutoNum type="alphaUcPeriod"/>
              </a:pPr>
              <a:r>
                <a:rPr lang="fr-FR" dirty="0" smtClean="0">
                  <a:solidFill>
                    <a:schemeClr val="accent6">
                      <a:lumMod val="50000"/>
                    </a:schemeClr>
                  </a:solidFill>
                </a:rPr>
                <a:t>Versailles </a:t>
              </a:r>
              <a:endParaRPr lang="fr-FR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6" name="Image 15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705" y="333671"/>
            <a:ext cx="3831393" cy="1624794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71747"/>
            <a:ext cx="3660160" cy="1552179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159" y="4826111"/>
            <a:ext cx="3611939" cy="153173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235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489889"/>
            <a:ext cx="4046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PARCHEMIN SECRET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755" y="659289"/>
            <a:ext cx="3660161" cy="1552179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755" y="2564904"/>
            <a:ext cx="3611939" cy="153173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6" name="Picture 21" descr="C:\Users\dane\Documents\SCAPE\epub\doc-secret-leonard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4427">
            <a:off x="4153159" y="814629"/>
            <a:ext cx="3945504" cy="569906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09" y="1789190"/>
            <a:ext cx="3491538" cy="148067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"/>
          <a:stretch/>
        </p:blipFill>
        <p:spPr>
          <a:xfrm>
            <a:off x="519009" y="4096635"/>
            <a:ext cx="3470995" cy="1506068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920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72" y="404663"/>
            <a:ext cx="8317882" cy="4661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hlinkClick r:id="rId4"/>
          </p:cNvPr>
          <p:cNvSpPr/>
          <p:nvPr/>
        </p:nvSpPr>
        <p:spPr>
          <a:xfrm>
            <a:off x="3051841" y="5286974"/>
            <a:ext cx="3271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solidFill>
                  <a:schemeClr val="accent6">
                    <a:lumMod val="50000"/>
                  </a:schemeClr>
                </a:solidFill>
              </a:rPr>
              <a:t>http://</a:t>
            </a:r>
            <a:r>
              <a:rPr lang="fr-FR" sz="2400" dirty="0" smtClean="0">
                <a:solidFill>
                  <a:schemeClr val="accent6">
                    <a:lumMod val="50000"/>
                  </a:schemeClr>
                </a:solidFill>
              </a:rPr>
              <a:t>scape.enepe.fr</a:t>
            </a:r>
            <a:endParaRPr lang="fr-FR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834336" y="5949280"/>
            <a:ext cx="1706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accent6">
                    <a:lumMod val="50000"/>
                  </a:schemeClr>
                </a:solidFill>
              </a:rPr>
              <a:t>@</a:t>
            </a:r>
            <a:r>
              <a:rPr lang="fr-FR" sz="2400" dirty="0" err="1" smtClean="0">
                <a:solidFill>
                  <a:schemeClr val="accent6">
                    <a:lumMod val="50000"/>
                  </a:schemeClr>
                </a:solidFill>
              </a:rPr>
              <a:t>ScapEdu</a:t>
            </a:r>
            <a:endParaRPr lang="fr-FR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12" descr="C:\Users\dane\Documents\SCAPE\presentation scape\twitter-logo-silhouette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472" y="6051368"/>
            <a:ext cx="309827" cy="30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3" descr="C:\Users\dane\Documents\SCAPE\presentation scape\facebook-logo.png"/>
          <p:cNvPicPr>
            <a:picLocks noChangeAspect="1" noChangeArrowheads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509" y="6035128"/>
            <a:ext cx="309827" cy="30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19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ane\Documents\SCAPE\epub\cryptex-ombre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727" y="3474804"/>
            <a:ext cx="5129783" cy="288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ane\Documents\SCAPE\infographie\info_20conseils_Plan de travail 1.png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86" b="1"/>
          <a:stretch/>
        </p:blipFill>
        <p:spPr bwMode="auto">
          <a:xfrm>
            <a:off x="4860032" y="447328"/>
            <a:ext cx="3816424" cy="6054953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0740" y="2558807"/>
            <a:ext cx="40466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DÉBRIEFING de l’escape </a:t>
            </a:r>
            <a:r>
              <a:rPr lang="fr-FR" sz="2000" b="1" dirty="0" err="1" smtClean="0">
                <a:solidFill>
                  <a:schemeClr val="accent6">
                    <a:lumMod val="50000"/>
                  </a:schemeClr>
                </a:solidFill>
              </a:rPr>
              <a:t>game</a:t>
            </a:r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 à </a:t>
            </a:r>
            <a:b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la lumière des 20 conseils de S’CAPE</a:t>
            </a:r>
          </a:p>
        </p:txBody>
      </p:sp>
      <p:sp>
        <p:nvSpPr>
          <p:cNvPr id="6" name="Triangle isocèle 5"/>
          <p:cNvSpPr/>
          <p:nvPr/>
        </p:nvSpPr>
        <p:spPr>
          <a:xfrm rot="10800000">
            <a:off x="1872031" y="3474804"/>
            <a:ext cx="432048" cy="43204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90" y="260648"/>
            <a:ext cx="2876537" cy="1219865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sp>
        <p:nvSpPr>
          <p:cNvPr id="5" name="Triangle isocèle 4"/>
          <p:cNvSpPr/>
          <p:nvPr/>
        </p:nvSpPr>
        <p:spPr>
          <a:xfrm rot="5400000">
            <a:off x="4526235" y="2696726"/>
            <a:ext cx="432048" cy="43204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58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3773" y="1560291"/>
            <a:ext cx="7296279" cy="510739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9552" y="489889"/>
            <a:ext cx="4046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L’ORGANIGRAMME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0" t="-1" r="-12867" b="-19333"/>
          <a:stretch/>
        </p:blipFill>
        <p:spPr>
          <a:xfrm>
            <a:off x="2781243" y="156980"/>
            <a:ext cx="3415383" cy="1524165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87" t="1" r="-10028" b="-5985"/>
          <a:stretch/>
        </p:blipFill>
        <p:spPr>
          <a:xfrm>
            <a:off x="5724126" y="156980"/>
            <a:ext cx="3600401" cy="140331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236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489889"/>
            <a:ext cx="4046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LE SCÉNARIO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"/>
          <a:stretch/>
        </p:blipFill>
        <p:spPr bwMode="auto">
          <a:xfrm rot="16511568">
            <a:off x="989273" y="1548677"/>
            <a:ext cx="5769356" cy="398914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792" y="3543250"/>
            <a:ext cx="2833554" cy="1201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998" y="5157192"/>
            <a:ext cx="2742543" cy="1163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3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489889"/>
            <a:ext cx="4046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LE FINAL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85576"/>
            <a:ext cx="3129432" cy="1327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Users\dane\Documents\SCAPE\epub\rouleau parchemin fond transp-ombre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01008"/>
            <a:ext cx="2906699" cy="193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dane\Documents\SCAPE\epub\cryptex ouvert fond transp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95" y="3752403"/>
            <a:ext cx="5514894" cy="288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dane\Documents\SCAPE\epub\cryptex-ombre.png"/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1164" y="3501008"/>
            <a:ext cx="5129783" cy="288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74"/>
          <a:stretch/>
        </p:blipFill>
        <p:spPr>
          <a:xfrm>
            <a:off x="5724128" y="2348880"/>
            <a:ext cx="3126001" cy="1594760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249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427 0.07353 L 3.61111E-6 -2.31214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5" y="-3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489889"/>
            <a:ext cx="4046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CALQUE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755" y="659289"/>
            <a:ext cx="3660161" cy="1552179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755" y="2564904"/>
            <a:ext cx="3611939" cy="153173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2" name="Picture 2" descr="C:\Users\dane\Documents\SCAPE\epub\paume\calque-page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2635">
            <a:off x="748115" y="1199228"/>
            <a:ext cx="3429000" cy="4953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150" y="960848"/>
            <a:ext cx="3862553" cy="1638009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280" y="2856723"/>
            <a:ext cx="3862554" cy="1638009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87" t="1" r="-10028" b="-5985"/>
          <a:stretch/>
        </p:blipFill>
        <p:spPr>
          <a:xfrm>
            <a:off x="4717965" y="4811186"/>
            <a:ext cx="4426035" cy="1725115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868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489889"/>
            <a:ext cx="4046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QUINE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755" y="659289"/>
            <a:ext cx="3660161" cy="1552179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755" y="2564904"/>
            <a:ext cx="3611939" cy="153173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8" name="Picture 7" descr="C:\Users\dane\Documents\SCAPE\epub\paume\quine-page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5604">
            <a:off x="1059373" y="1217770"/>
            <a:ext cx="3617808" cy="52257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dane\Documents\SCAPE\epub\paume\calcul-page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8867">
            <a:off x="4793298" y="1227663"/>
            <a:ext cx="3617808" cy="52257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239" y="308519"/>
            <a:ext cx="3491538" cy="148067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82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489889"/>
            <a:ext cx="4046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ENGRENAGE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755" y="659289"/>
            <a:ext cx="3660161" cy="1552179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755" y="2564904"/>
            <a:ext cx="3611939" cy="153173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1" name="Picture 9" descr="C:\Users\dane\Documents\SCAPE\epub\_20190113_165959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12141" y="1275485"/>
            <a:ext cx="7307671" cy="411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46468"/>
            <a:ext cx="3751896" cy="1591082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062855"/>
            <a:ext cx="3751894" cy="1591082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523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489889"/>
            <a:ext cx="4046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 smtClean="0">
                <a:solidFill>
                  <a:schemeClr val="accent6">
                    <a:lumMod val="50000"/>
                  </a:schemeClr>
                </a:solidFill>
              </a:rPr>
              <a:t>ENGRENAGE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755" y="659289"/>
            <a:ext cx="3660161" cy="1552179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755" y="2564904"/>
            <a:ext cx="3611939" cy="153173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8" name="Picture 10" descr="C:\Users\dane\Documents\SCAPE\epub\paume\Diapositive4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3620">
            <a:off x="660315" y="1137139"/>
            <a:ext cx="4035484" cy="27937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C:\Users\dane\Documents\SCAPE\epub\paume\Diapositive3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0681">
            <a:off x="4789319" y="814569"/>
            <a:ext cx="4035484" cy="27937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dane\Documents\SCAPE\epub\paume\Diapositive2.JP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412" y="2577516"/>
            <a:ext cx="4149843" cy="28729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1" y="5085184"/>
            <a:ext cx="3275731" cy="1389153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103" y="182546"/>
            <a:ext cx="3336460" cy="1414906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35" y="5085386"/>
            <a:ext cx="3275253" cy="138895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487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104</Words>
  <Application>Microsoft Office PowerPoint</Application>
  <PresentationFormat>Affichage à l'écran (4:3)</PresentationFormat>
  <Paragraphs>32</Paragraphs>
  <Slides>13</Slides>
  <Notes>13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dane;a</dc:creator>
  <cp:lastModifiedBy>dane</cp:lastModifiedBy>
  <cp:revision>66</cp:revision>
  <dcterms:created xsi:type="dcterms:W3CDTF">2018-09-12T09:32:35Z</dcterms:created>
  <dcterms:modified xsi:type="dcterms:W3CDTF">2019-02-21T22:55:26Z</dcterms:modified>
</cp:coreProperties>
</file>